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74" r:id="rId2"/>
    <p:sldId id="275" r:id="rId3"/>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7" r:id="rId22"/>
    <p:sldId id="278" r:id="rId23"/>
    <p:sldId id="280" r:id="rId24"/>
    <p:sldId id="281" r:id="rId25"/>
    <p:sldId id="282" r:id="rId26"/>
    <p:sldId id="276"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615FEF-C003-BDE4-A30D-DBA9560B8F91}" name="Phan Thi Thu Hong (FE FPTU DN)" initials="PD" userId="S::hongptt11@fe.edu.vn::4d36b424-e1a9-4834-b8a6-b266a7cdd1c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D5322D-C8D3-1B22-AC07-9A3424AA2ECB}" v="2" dt="2022-11-15T04:17:23.119"/>
    <p1510:client id="{57B3DAB9-38AD-FE41-EAB0-B60CA2C4E7C3}" v="1" dt="2022-12-26T12:10:07.5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Thi Thu Hong (FE FPTU DN)" userId="S::hongptt11@fe.edu.vn::4d36b424-e1a9-4834-b8a6-b266a7cdd1c0" providerId="AD" clId="Web-{57B3DAB9-38AD-FE41-EAB0-B60CA2C4E7C3}"/>
    <pc:docChg chg="">
      <pc:chgData name="Phan Thi Thu Hong (FE FPTU DN)" userId="S::hongptt11@fe.edu.vn::4d36b424-e1a9-4834-b8a6-b266a7cdd1c0" providerId="AD" clId="Web-{57B3DAB9-38AD-FE41-EAB0-B60CA2C4E7C3}" dt="2022-12-26T12:10:07.526" v="0"/>
      <pc:docMkLst>
        <pc:docMk/>
      </pc:docMkLst>
      <pc:sldChg chg="delCm">
        <pc:chgData name="Phan Thi Thu Hong (FE FPTU DN)" userId="S::hongptt11@fe.edu.vn::4d36b424-e1a9-4834-b8a6-b266a7cdd1c0" providerId="AD" clId="Web-{57B3DAB9-38AD-FE41-EAB0-B60CA2C4E7C3}" dt="2022-12-26T12:10:07.526" v="0"/>
        <pc:sldMkLst>
          <pc:docMk/>
          <pc:sldMk cId="0" sldId="256"/>
        </pc:sldMkLst>
      </pc:sldChg>
    </pc:docChg>
  </pc:docChgLst>
  <pc:docChgLst>
    <pc:chgData name="Phan Thi Thu Hong (FE FPTU DN)" userId="S::hongptt11@fe.edu.vn::4d36b424-e1a9-4834-b8a6-b266a7cdd1c0" providerId="AD" clId="Web-{41D5322D-C8D3-1B22-AC07-9A3424AA2ECB}"/>
    <pc:docChg chg="mod">
      <pc:chgData name="Phan Thi Thu Hong (FE FPTU DN)" userId="S::hongptt11@fe.edu.vn::4d36b424-e1a9-4834-b8a6-b266a7cdd1c0" providerId="AD" clId="Web-{41D5322D-C8D3-1B22-AC07-9A3424AA2ECB}" dt="2022-11-15T04:17:23.119" v="1"/>
      <pc:docMkLst>
        <pc:docMk/>
      </pc:docMkLst>
      <pc:sldChg chg="addCm">
        <pc:chgData name="Phan Thi Thu Hong (FE FPTU DN)" userId="S::hongptt11@fe.edu.vn::4d36b424-e1a9-4834-b8a6-b266a7cdd1c0" providerId="AD" clId="Web-{41D5322D-C8D3-1B22-AC07-9A3424AA2ECB}" dt="2022-11-15T04:17:23.119" v="1"/>
        <pc:sldMkLst>
          <pc:docMk/>
          <pc:sldMk cId="0" sldId="2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77e1bb92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77e1bb92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42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769d75836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769d75836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769d75836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769d75836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769d75836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769d75836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769d75836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769d75836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769d75836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769d75836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69d75836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769d75836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769d758367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769d75836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7487d255f6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7487d255f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7487d255f6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7487d255f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7487d255f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7487d255f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769d7583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769d7583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77e1bb92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77e1bb92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920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7487d255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7487d255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7487d255f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7487d255f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7487d255f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7487d255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7487d255f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7487d255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7487d255f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7487d255f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769d75836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769d75836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769d75836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769d75836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vi"/>
              <a:t>‹#›</a:t>
            </a:fld>
            <a:endParaRPr/>
          </a:p>
        </p:txBody>
      </p:sp>
      <p:pic>
        <p:nvPicPr>
          <p:cNvPr id="5" name="Picture 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7895" y="9897"/>
            <a:ext cx="903262" cy="455484"/>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a:t>
            </a:fld>
            <a:endParaRPr lang="vi"/>
          </a:p>
        </p:txBody>
      </p:sp>
      <p:sp>
        <p:nvSpPr>
          <p:cNvPr id="2" name="Title 1"/>
          <p:cNvSpPr>
            <a:spLocks noGrp="1"/>
          </p:cNvSpPr>
          <p:nvPr>
            <p:ph type="title"/>
          </p:nvPr>
        </p:nvSpPr>
        <p:spPr>
          <a:xfrm>
            <a:off x="319650" y="1566332"/>
            <a:ext cx="8520600" cy="2117965"/>
          </a:xfrm>
        </p:spPr>
        <p:txBody>
          <a:bodyPr>
            <a:normAutofit/>
          </a:bodyPr>
          <a:lstStyle/>
          <a:p>
            <a:pPr algn="ctr"/>
            <a:r>
              <a:rPr lang="en-US" sz="4400" b="1" dirty="0"/>
              <a:t>Introduction to Unsupervised Learning</a:t>
            </a:r>
          </a:p>
        </p:txBody>
      </p:sp>
    </p:spTree>
    <p:extLst>
      <p:ext uri="{BB962C8B-B14F-4D97-AF65-F5344CB8AC3E}">
        <p14:creationId xmlns:p14="http://schemas.microsoft.com/office/powerpoint/2010/main" val="3075528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Common Clustering Use Cases</a:t>
            </a:r>
            <a:endParaRPr sz="3000" b="1" dirty="0"/>
          </a:p>
        </p:txBody>
      </p:sp>
      <p:sp>
        <p:nvSpPr>
          <p:cNvPr id="99" name="Google Shape;99;p20"/>
          <p:cNvSpPr txBox="1">
            <a:spLocks noGrp="1"/>
          </p:cNvSpPr>
          <p:nvPr>
            <p:ph type="body" idx="1"/>
          </p:nvPr>
        </p:nvSpPr>
        <p:spPr>
          <a:xfrm>
            <a:off x="1078275" y="1400525"/>
            <a:ext cx="6519300" cy="31311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vi" sz="2000">
                <a:solidFill>
                  <a:schemeClr val="dk1"/>
                </a:solidFill>
              </a:rPr>
              <a:t>Classification </a:t>
            </a:r>
            <a:endParaRPr sz="2000">
              <a:solidFill>
                <a:schemeClr val="dk1"/>
              </a:solidFill>
            </a:endParaRPr>
          </a:p>
          <a:p>
            <a:pPr marL="0" lvl="0" indent="0" algn="l" rtl="0">
              <a:lnSpc>
                <a:spcPct val="150000"/>
              </a:lnSpc>
              <a:spcBef>
                <a:spcPts val="500"/>
              </a:spcBef>
              <a:spcAft>
                <a:spcPts val="0"/>
              </a:spcAft>
              <a:buNone/>
            </a:pPr>
            <a:r>
              <a:rPr lang="vi" sz="2000">
                <a:solidFill>
                  <a:schemeClr val="dk1"/>
                </a:solidFill>
              </a:rPr>
              <a:t>Anomaly detection </a:t>
            </a:r>
            <a:endParaRPr sz="2000">
              <a:solidFill>
                <a:schemeClr val="dk1"/>
              </a:solidFill>
            </a:endParaRPr>
          </a:p>
          <a:p>
            <a:pPr marL="0" lvl="0" indent="0" algn="l" rtl="0">
              <a:lnSpc>
                <a:spcPct val="150000"/>
              </a:lnSpc>
              <a:spcBef>
                <a:spcPts val="500"/>
              </a:spcBef>
              <a:spcAft>
                <a:spcPts val="0"/>
              </a:spcAft>
              <a:buNone/>
            </a:pPr>
            <a:r>
              <a:rPr lang="vi" sz="2000">
                <a:solidFill>
                  <a:schemeClr val="dk1"/>
                </a:solidFill>
              </a:rPr>
              <a:t>Customer segmentation </a:t>
            </a:r>
            <a:endParaRPr sz="2000">
              <a:solidFill>
                <a:schemeClr val="dk1"/>
              </a:solidFill>
            </a:endParaRPr>
          </a:p>
          <a:p>
            <a:pPr marL="0" lvl="0" indent="0" algn="l" rtl="0">
              <a:lnSpc>
                <a:spcPct val="150000"/>
              </a:lnSpc>
              <a:spcBef>
                <a:spcPts val="500"/>
              </a:spcBef>
              <a:spcAft>
                <a:spcPts val="500"/>
              </a:spcAft>
              <a:buClr>
                <a:schemeClr val="dk1"/>
              </a:buClr>
              <a:buSzPts val="1100"/>
              <a:buFont typeface="Arial"/>
              <a:buNone/>
            </a:pPr>
            <a:r>
              <a:rPr lang="vi" sz="2000">
                <a:solidFill>
                  <a:schemeClr val="dk1"/>
                </a:solidFill>
              </a:rPr>
              <a:t>Improve supervised learning</a:t>
            </a:r>
            <a:endParaRPr sz="200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10</a:t>
            </a:fld>
            <a:endParaRPr lang="vi"/>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Common Clustering Use Cases</a:t>
            </a:r>
            <a:endParaRPr sz="3000" b="1" dirty="0"/>
          </a:p>
        </p:txBody>
      </p:sp>
      <p:sp>
        <p:nvSpPr>
          <p:cNvPr id="105" name="Google Shape;105;p21"/>
          <p:cNvSpPr txBox="1">
            <a:spLocks noGrp="1"/>
          </p:cNvSpPr>
          <p:nvPr>
            <p:ph type="body" idx="1"/>
          </p:nvPr>
        </p:nvSpPr>
        <p:spPr>
          <a:xfrm>
            <a:off x="1053500" y="1425300"/>
            <a:ext cx="6382800" cy="31437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vi" sz="2000">
                <a:solidFill>
                  <a:schemeClr val="dk1"/>
                </a:solidFill>
              </a:rPr>
              <a:t>Classification - leverage patterns in unlabeled data</a:t>
            </a:r>
            <a:endParaRPr sz="2000">
              <a:solidFill>
                <a:schemeClr val="dk1"/>
              </a:solidFill>
            </a:endParaRPr>
          </a:p>
          <a:p>
            <a:pPr marL="0" lvl="0" indent="0" algn="l" rtl="0">
              <a:lnSpc>
                <a:spcPct val="150000"/>
              </a:lnSpc>
              <a:spcBef>
                <a:spcPts val="500"/>
              </a:spcBef>
              <a:spcAft>
                <a:spcPts val="0"/>
              </a:spcAft>
              <a:buClr>
                <a:schemeClr val="dk1"/>
              </a:buClr>
              <a:buSzPts val="1100"/>
              <a:buFont typeface="Arial"/>
              <a:buNone/>
            </a:pPr>
            <a:endParaRPr sz="100">
              <a:solidFill>
                <a:schemeClr val="dk1"/>
              </a:solidFill>
            </a:endParaRPr>
          </a:p>
          <a:p>
            <a:pPr marL="0" lvl="0" indent="0" algn="l" rtl="0">
              <a:lnSpc>
                <a:spcPct val="150000"/>
              </a:lnSpc>
              <a:spcBef>
                <a:spcPts val="500"/>
              </a:spcBef>
              <a:spcAft>
                <a:spcPts val="0"/>
              </a:spcAft>
              <a:buNone/>
            </a:pPr>
            <a:r>
              <a:rPr lang="vi" sz="2000">
                <a:solidFill>
                  <a:schemeClr val="dk1"/>
                </a:solidFill>
              </a:rPr>
              <a:t>Examples: </a:t>
            </a:r>
            <a:endParaRPr sz="2000">
              <a:solidFill>
                <a:schemeClr val="dk1"/>
              </a:solidFill>
            </a:endParaRPr>
          </a:p>
          <a:p>
            <a:pPr marL="0" lvl="0" indent="0" algn="l" rtl="0">
              <a:lnSpc>
                <a:spcPct val="150000"/>
              </a:lnSpc>
              <a:spcBef>
                <a:spcPts val="500"/>
              </a:spcBef>
              <a:spcAft>
                <a:spcPts val="0"/>
              </a:spcAft>
              <a:buNone/>
            </a:pPr>
            <a:r>
              <a:rPr lang="vi" sz="2000">
                <a:solidFill>
                  <a:schemeClr val="dk1"/>
                </a:solidFill>
              </a:rPr>
              <a:t>Unlabeled data </a:t>
            </a:r>
            <a:endParaRPr sz="2000">
              <a:solidFill>
                <a:schemeClr val="dk1"/>
              </a:solidFill>
            </a:endParaRPr>
          </a:p>
          <a:p>
            <a:pPr marL="0" lvl="0" indent="0" algn="l" rtl="0">
              <a:lnSpc>
                <a:spcPct val="150000"/>
              </a:lnSpc>
              <a:spcBef>
                <a:spcPts val="500"/>
              </a:spcBef>
              <a:spcAft>
                <a:spcPts val="0"/>
              </a:spcAft>
              <a:buNone/>
            </a:pPr>
            <a:r>
              <a:rPr lang="vi" sz="2000">
                <a:solidFill>
                  <a:schemeClr val="dk1"/>
                </a:solidFill>
              </a:rPr>
              <a:t>Spam filter </a:t>
            </a:r>
            <a:endParaRPr sz="2000">
              <a:solidFill>
                <a:schemeClr val="dk1"/>
              </a:solidFill>
            </a:endParaRPr>
          </a:p>
          <a:p>
            <a:pPr marL="0" lvl="0" indent="0" algn="l" rtl="0">
              <a:lnSpc>
                <a:spcPct val="150000"/>
              </a:lnSpc>
              <a:spcBef>
                <a:spcPts val="500"/>
              </a:spcBef>
              <a:spcAft>
                <a:spcPts val="500"/>
              </a:spcAft>
              <a:buClr>
                <a:schemeClr val="dk1"/>
              </a:buClr>
              <a:buSzPts val="1100"/>
              <a:buFont typeface="Arial"/>
              <a:buNone/>
            </a:pPr>
            <a:r>
              <a:rPr lang="vi" sz="2000">
                <a:solidFill>
                  <a:schemeClr val="dk1"/>
                </a:solidFill>
              </a:rPr>
              <a:t>Groups of product reviews</a:t>
            </a:r>
            <a:endParaRPr sz="200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11</a:t>
            </a:fld>
            <a:endParaRPr lang="vi"/>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Common Clustering Use Cases</a:t>
            </a:r>
            <a:endParaRPr sz="3000" b="1" dirty="0"/>
          </a:p>
        </p:txBody>
      </p:sp>
      <p:sp>
        <p:nvSpPr>
          <p:cNvPr id="111" name="Google Shape;111;p22"/>
          <p:cNvSpPr txBox="1">
            <a:spLocks noGrp="1"/>
          </p:cNvSpPr>
          <p:nvPr>
            <p:ph type="body" idx="1"/>
          </p:nvPr>
        </p:nvSpPr>
        <p:spPr>
          <a:xfrm>
            <a:off x="743650" y="1152475"/>
            <a:ext cx="8088600" cy="12273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vi" sz="2000">
                <a:solidFill>
                  <a:schemeClr val="dk1"/>
                </a:solidFill>
              </a:rPr>
              <a:t>Anomaly detection </a:t>
            </a:r>
            <a:endParaRPr sz="2000">
              <a:solidFill>
                <a:schemeClr val="dk1"/>
              </a:solidFill>
            </a:endParaRPr>
          </a:p>
          <a:p>
            <a:pPr marL="0" lvl="0" indent="0" algn="l" rtl="0">
              <a:lnSpc>
                <a:spcPct val="150000"/>
              </a:lnSpc>
              <a:spcBef>
                <a:spcPts val="500"/>
              </a:spcBef>
              <a:spcAft>
                <a:spcPts val="500"/>
              </a:spcAft>
              <a:buClr>
                <a:schemeClr val="dk1"/>
              </a:buClr>
              <a:buSzPts val="1100"/>
              <a:buFont typeface="Arial"/>
              <a:buNone/>
            </a:pPr>
            <a:r>
              <a:rPr lang="vi" sz="2000">
                <a:solidFill>
                  <a:schemeClr val="dk1"/>
                </a:solidFill>
              </a:rPr>
              <a:t>Example: fraudulent transactions</a:t>
            </a:r>
            <a:endParaRPr sz="2000"/>
          </a:p>
        </p:txBody>
      </p:sp>
      <p:pic>
        <p:nvPicPr>
          <p:cNvPr id="112" name="Google Shape;112;p22"/>
          <p:cNvPicPr preferRelativeResize="0"/>
          <p:nvPr/>
        </p:nvPicPr>
        <p:blipFill rotWithShape="1">
          <a:blip r:embed="rId3">
            <a:alphaModFix/>
          </a:blip>
          <a:srcRect l="2253" t="36964" r="13044"/>
          <a:stretch/>
        </p:blipFill>
        <p:spPr>
          <a:xfrm>
            <a:off x="845238" y="2119375"/>
            <a:ext cx="7230426" cy="30241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12</a:t>
            </a:fld>
            <a:endParaRPr lang="vi"/>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solidFill>
                  <a:srgbClr val="161500"/>
                </a:solidFill>
              </a:rPr>
              <a:t>Common Clustering Use Cases</a:t>
            </a:r>
            <a:endParaRPr sz="3000" b="1" dirty="0">
              <a:solidFill>
                <a:srgbClr val="161500"/>
              </a:solidFill>
            </a:endParaRPr>
          </a:p>
        </p:txBody>
      </p:sp>
      <p:sp>
        <p:nvSpPr>
          <p:cNvPr id="118" name="Google Shape;118;p23"/>
          <p:cNvSpPr txBox="1">
            <a:spLocks noGrp="1"/>
          </p:cNvSpPr>
          <p:nvPr>
            <p:ph type="body" idx="1"/>
          </p:nvPr>
        </p:nvSpPr>
        <p:spPr>
          <a:xfrm>
            <a:off x="694075" y="1152475"/>
            <a:ext cx="6891000" cy="1128000"/>
          </a:xfrm>
          <a:prstGeom prst="rect">
            <a:avLst/>
          </a:prstGeom>
        </p:spPr>
        <p:txBody>
          <a:bodyPr spcFirstLastPara="1" wrap="square" lIns="91425" tIns="91425" rIns="91425" bIns="91425" anchor="t" anchorCtr="0">
            <a:normAutofit fontScale="92500" lnSpcReduction="10000"/>
          </a:bodyPr>
          <a:lstStyle/>
          <a:p>
            <a:pPr marL="0" lvl="0" indent="0" algn="l" rtl="0">
              <a:lnSpc>
                <a:spcPct val="150000"/>
              </a:lnSpc>
              <a:spcBef>
                <a:spcPts val="0"/>
              </a:spcBef>
              <a:spcAft>
                <a:spcPts val="0"/>
              </a:spcAft>
              <a:buNone/>
            </a:pPr>
            <a:r>
              <a:rPr lang="vi" sz="2000">
                <a:solidFill>
                  <a:srgbClr val="161500"/>
                </a:solidFill>
              </a:rPr>
              <a:t>Customer segmentation </a:t>
            </a:r>
            <a:endParaRPr sz="2000">
              <a:solidFill>
                <a:srgbClr val="161500"/>
              </a:solidFill>
            </a:endParaRPr>
          </a:p>
          <a:p>
            <a:pPr marL="0" lvl="0" indent="0" algn="l" rtl="0">
              <a:lnSpc>
                <a:spcPct val="150000"/>
              </a:lnSpc>
              <a:spcBef>
                <a:spcPts val="500"/>
              </a:spcBef>
              <a:spcAft>
                <a:spcPts val="500"/>
              </a:spcAft>
              <a:buClr>
                <a:schemeClr val="dk1"/>
              </a:buClr>
              <a:buSzPts val="1100"/>
              <a:buFont typeface="Arial"/>
              <a:buNone/>
            </a:pPr>
            <a:r>
              <a:rPr lang="vi" sz="2000">
                <a:solidFill>
                  <a:srgbClr val="161500"/>
                </a:solidFill>
              </a:rPr>
              <a:t>Examples:</a:t>
            </a:r>
            <a:endParaRPr sz="2000">
              <a:solidFill>
                <a:srgbClr val="161500"/>
              </a:solidFill>
            </a:endParaRPr>
          </a:p>
        </p:txBody>
      </p:sp>
      <p:pic>
        <p:nvPicPr>
          <p:cNvPr id="119" name="Google Shape;119;p23"/>
          <p:cNvPicPr preferRelativeResize="0"/>
          <p:nvPr/>
        </p:nvPicPr>
        <p:blipFill rotWithShape="1">
          <a:blip r:embed="rId3">
            <a:alphaModFix/>
          </a:blip>
          <a:srcRect l="2090" t="38107" r="12562"/>
          <a:stretch/>
        </p:blipFill>
        <p:spPr>
          <a:xfrm>
            <a:off x="759725" y="2123025"/>
            <a:ext cx="7411370" cy="30204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13</a:t>
            </a:fld>
            <a:endParaRPr lang="vi"/>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Common Clustering Use Cases</a:t>
            </a:r>
            <a:endParaRPr sz="3000" b="1" dirty="0"/>
          </a:p>
        </p:txBody>
      </p:sp>
      <p:sp>
        <p:nvSpPr>
          <p:cNvPr id="125" name="Google Shape;125;p24"/>
          <p:cNvSpPr txBox="1">
            <a:spLocks noGrp="1"/>
          </p:cNvSpPr>
          <p:nvPr>
            <p:ph type="body" idx="1"/>
          </p:nvPr>
        </p:nvSpPr>
        <p:spPr>
          <a:xfrm>
            <a:off x="532950" y="1152475"/>
            <a:ext cx="7114200" cy="11775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0"/>
              </a:spcBef>
              <a:spcAft>
                <a:spcPts val="0"/>
              </a:spcAft>
              <a:buNone/>
            </a:pPr>
            <a:r>
              <a:rPr lang="vi" sz="2000">
                <a:solidFill>
                  <a:schemeClr val="dk1"/>
                </a:solidFill>
              </a:rPr>
              <a:t>Improve supervised learning </a:t>
            </a:r>
            <a:endParaRPr sz="2000">
              <a:solidFill>
                <a:schemeClr val="dk1"/>
              </a:solidFill>
            </a:endParaRPr>
          </a:p>
          <a:p>
            <a:pPr marL="0" lvl="0" indent="0" algn="l" rtl="0">
              <a:lnSpc>
                <a:spcPct val="150000"/>
              </a:lnSpc>
              <a:spcBef>
                <a:spcPts val="500"/>
              </a:spcBef>
              <a:spcAft>
                <a:spcPts val="500"/>
              </a:spcAft>
              <a:buClr>
                <a:schemeClr val="dk1"/>
              </a:buClr>
              <a:buSzPts val="1100"/>
              <a:buFont typeface="Arial"/>
              <a:buNone/>
            </a:pPr>
            <a:r>
              <a:rPr lang="vi" sz="2000">
                <a:solidFill>
                  <a:schemeClr val="dk1"/>
                </a:solidFill>
              </a:rPr>
              <a:t>Example: Logistic regression per cluster</a:t>
            </a:r>
            <a:endParaRPr sz="2000"/>
          </a:p>
        </p:txBody>
      </p:sp>
      <p:pic>
        <p:nvPicPr>
          <p:cNvPr id="126" name="Google Shape;126;p24"/>
          <p:cNvPicPr preferRelativeResize="0"/>
          <p:nvPr/>
        </p:nvPicPr>
        <p:blipFill rotWithShape="1">
          <a:blip r:embed="rId3">
            <a:alphaModFix/>
          </a:blip>
          <a:srcRect l="564" t="38968" r="8452"/>
          <a:stretch/>
        </p:blipFill>
        <p:spPr>
          <a:xfrm>
            <a:off x="611000" y="2184925"/>
            <a:ext cx="7847843" cy="29585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14</a:t>
            </a:fld>
            <a:endParaRPr lang="vi"/>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Common Dimension Reduction Use Cases</a:t>
            </a:r>
            <a:endParaRPr sz="3000" b="1" dirty="0"/>
          </a:p>
        </p:txBody>
      </p:sp>
      <p:pic>
        <p:nvPicPr>
          <p:cNvPr id="132" name="Google Shape;132;p25"/>
          <p:cNvPicPr preferRelativeResize="0"/>
          <p:nvPr/>
        </p:nvPicPr>
        <p:blipFill rotWithShape="1">
          <a:blip r:embed="rId3">
            <a:alphaModFix/>
          </a:blip>
          <a:srcRect l="7085" t="25787" r="8859" b="8595"/>
          <a:stretch/>
        </p:blipFill>
        <p:spPr>
          <a:xfrm>
            <a:off x="311700" y="1269275"/>
            <a:ext cx="8520599" cy="3737966"/>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15</a:t>
            </a:fld>
            <a:endParaRPr lang="vi"/>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Common Dimension Reduction Use Cases</a:t>
            </a:r>
            <a:endParaRPr sz="3000" b="1" dirty="0"/>
          </a:p>
        </p:txBody>
      </p:sp>
      <p:pic>
        <p:nvPicPr>
          <p:cNvPr id="138" name="Google Shape;138;p26"/>
          <p:cNvPicPr preferRelativeResize="0"/>
          <p:nvPr/>
        </p:nvPicPr>
        <p:blipFill rotWithShape="1">
          <a:blip r:embed="rId3">
            <a:alphaModFix/>
          </a:blip>
          <a:srcRect l="4668" t="21778" r="4513" b="13463"/>
          <a:stretch/>
        </p:blipFill>
        <p:spPr>
          <a:xfrm>
            <a:off x="201750" y="1306475"/>
            <a:ext cx="8740500" cy="350240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16</a:t>
            </a:fld>
            <a:endParaRPr lang="vi"/>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Introduction to Clustering</a:t>
            </a:r>
            <a:endParaRPr sz="3000" b="1" dirty="0"/>
          </a:p>
        </p:txBody>
      </p:sp>
      <p:sp>
        <p:nvSpPr>
          <p:cNvPr id="144" name="Google Shape;144;p27"/>
          <p:cNvSpPr txBox="1">
            <a:spLocks noGrp="1"/>
          </p:cNvSpPr>
          <p:nvPr>
            <p:ph type="body" idx="1"/>
          </p:nvPr>
        </p:nvSpPr>
        <p:spPr>
          <a:xfrm>
            <a:off x="632100" y="1152475"/>
            <a:ext cx="6692700" cy="1103100"/>
          </a:xfrm>
          <a:prstGeom prst="rect">
            <a:avLst/>
          </a:prstGeom>
        </p:spPr>
        <p:txBody>
          <a:bodyPr spcFirstLastPara="1" wrap="square" lIns="91425" tIns="91425" rIns="91425" bIns="91425" anchor="t" anchorCtr="0">
            <a:normAutofit fontScale="92500" lnSpcReduction="20000"/>
          </a:bodyPr>
          <a:lstStyle/>
          <a:p>
            <a:pPr marL="0" lvl="0" indent="0" algn="l" rtl="0">
              <a:lnSpc>
                <a:spcPct val="150000"/>
              </a:lnSpc>
              <a:spcBef>
                <a:spcPts val="0"/>
              </a:spcBef>
              <a:spcAft>
                <a:spcPts val="0"/>
              </a:spcAft>
              <a:buNone/>
            </a:pPr>
            <a:r>
              <a:rPr lang="vi" sz="2000">
                <a:solidFill>
                  <a:schemeClr val="dk1"/>
                </a:solidFill>
              </a:rPr>
              <a:t>Users of a web application: </a:t>
            </a:r>
            <a:endParaRPr sz="2000">
              <a:solidFill>
                <a:schemeClr val="dk1"/>
              </a:solidFill>
            </a:endParaRPr>
          </a:p>
          <a:p>
            <a:pPr marL="0" lvl="0" indent="0" algn="l" rtl="0">
              <a:lnSpc>
                <a:spcPct val="150000"/>
              </a:lnSpc>
              <a:spcBef>
                <a:spcPts val="500"/>
              </a:spcBef>
              <a:spcAft>
                <a:spcPts val="500"/>
              </a:spcAft>
              <a:buClr>
                <a:schemeClr val="dk1"/>
              </a:buClr>
              <a:buSzPts val="1100"/>
              <a:buFont typeface="Arial"/>
              <a:buNone/>
            </a:pPr>
            <a:r>
              <a:rPr lang="vi" sz="2000">
                <a:solidFill>
                  <a:schemeClr val="dk1"/>
                </a:solidFill>
              </a:rPr>
              <a:t>- One feature (visits)</a:t>
            </a:r>
            <a:endParaRPr sz="2000"/>
          </a:p>
        </p:txBody>
      </p:sp>
      <p:pic>
        <p:nvPicPr>
          <p:cNvPr id="145" name="Google Shape;145;p27"/>
          <p:cNvPicPr preferRelativeResize="0"/>
          <p:nvPr/>
        </p:nvPicPr>
        <p:blipFill rotWithShape="1">
          <a:blip r:embed="rId3">
            <a:alphaModFix/>
          </a:blip>
          <a:srcRect l="19324" t="52434" r="22905" b="13754"/>
          <a:stretch/>
        </p:blipFill>
        <p:spPr>
          <a:xfrm>
            <a:off x="444450" y="2390325"/>
            <a:ext cx="8007243" cy="263375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17</a:t>
            </a:fld>
            <a:endParaRPr lang="vi"/>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Introduction to Clustering</a:t>
            </a:r>
            <a:endParaRPr sz="3000" b="1" dirty="0"/>
          </a:p>
        </p:txBody>
      </p:sp>
      <p:sp>
        <p:nvSpPr>
          <p:cNvPr id="151" name="Google Shape;151;p28"/>
          <p:cNvSpPr txBox="1">
            <a:spLocks noGrp="1"/>
          </p:cNvSpPr>
          <p:nvPr>
            <p:ph type="body" idx="1"/>
          </p:nvPr>
        </p:nvSpPr>
        <p:spPr>
          <a:xfrm>
            <a:off x="644475" y="1152475"/>
            <a:ext cx="8187900" cy="1636200"/>
          </a:xfrm>
          <a:prstGeom prst="rect">
            <a:avLst/>
          </a:prstGeom>
        </p:spPr>
        <p:txBody>
          <a:bodyPr spcFirstLastPara="1" wrap="square" lIns="91425" tIns="91425" rIns="91425" bIns="91425" anchor="t" anchorCtr="0">
            <a:normAutofit fontScale="92500" lnSpcReduction="10000"/>
          </a:bodyPr>
          <a:lstStyle/>
          <a:p>
            <a:pPr marL="0" lvl="0" indent="0" algn="l" rtl="0">
              <a:lnSpc>
                <a:spcPct val="150000"/>
              </a:lnSpc>
              <a:spcBef>
                <a:spcPts val="0"/>
              </a:spcBef>
              <a:spcAft>
                <a:spcPts val="0"/>
              </a:spcAft>
              <a:buNone/>
            </a:pPr>
            <a:r>
              <a:rPr lang="vi" sz="2000">
                <a:solidFill>
                  <a:schemeClr val="dk1"/>
                </a:solidFill>
              </a:rPr>
              <a:t>Users of a web application: </a:t>
            </a:r>
            <a:endParaRPr sz="2000">
              <a:solidFill>
                <a:schemeClr val="dk1"/>
              </a:solidFill>
            </a:endParaRPr>
          </a:p>
          <a:p>
            <a:pPr marL="0" lvl="0" indent="0" algn="l" rtl="0">
              <a:lnSpc>
                <a:spcPct val="150000"/>
              </a:lnSpc>
              <a:spcBef>
                <a:spcPts val="500"/>
              </a:spcBef>
              <a:spcAft>
                <a:spcPts val="0"/>
              </a:spcAft>
              <a:buNone/>
            </a:pPr>
            <a:r>
              <a:rPr lang="vi" sz="2000">
                <a:solidFill>
                  <a:schemeClr val="dk1"/>
                </a:solidFill>
              </a:rPr>
              <a:t>- One feature (visits) </a:t>
            </a:r>
            <a:endParaRPr sz="2000">
              <a:solidFill>
                <a:schemeClr val="dk1"/>
              </a:solidFill>
            </a:endParaRPr>
          </a:p>
          <a:p>
            <a:pPr marL="0" lvl="0" indent="0" algn="l" rtl="0">
              <a:lnSpc>
                <a:spcPct val="150000"/>
              </a:lnSpc>
              <a:spcBef>
                <a:spcPts val="500"/>
              </a:spcBef>
              <a:spcAft>
                <a:spcPts val="500"/>
              </a:spcAft>
              <a:buClr>
                <a:schemeClr val="dk1"/>
              </a:buClr>
              <a:buSzPts val="1100"/>
              <a:buFont typeface="Arial"/>
              <a:buNone/>
            </a:pPr>
            <a:r>
              <a:rPr lang="vi" sz="2000">
                <a:solidFill>
                  <a:schemeClr val="dk1"/>
                </a:solidFill>
              </a:rPr>
              <a:t>- Two clusters</a:t>
            </a:r>
            <a:endParaRPr sz="2000"/>
          </a:p>
        </p:txBody>
      </p:sp>
      <p:pic>
        <p:nvPicPr>
          <p:cNvPr id="152" name="Google Shape;152;p28"/>
          <p:cNvPicPr preferRelativeResize="0"/>
          <p:nvPr/>
        </p:nvPicPr>
        <p:blipFill rotWithShape="1">
          <a:blip r:embed="rId3">
            <a:alphaModFix/>
          </a:blip>
          <a:srcRect l="19643" t="53008" r="22545" b="13466"/>
          <a:stretch/>
        </p:blipFill>
        <p:spPr>
          <a:xfrm>
            <a:off x="759700" y="2701900"/>
            <a:ext cx="7491784" cy="244160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18</a:t>
            </a:fld>
            <a:endParaRPr lang="vi"/>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Introduction to Clustering</a:t>
            </a:r>
            <a:endParaRPr sz="3000" b="1" dirty="0"/>
          </a:p>
        </p:txBody>
      </p:sp>
      <p:sp>
        <p:nvSpPr>
          <p:cNvPr id="158" name="Google Shape;158;p29"/>
          <p:cNvSpPr txBox="1">
            <a:spLocks noGrp="1"/>
          </p:cNvSpPr>
          <p:nvPr>
            <p:ph type="body" idx="1"/>
          </p:nvPr>
        </p:nvSpPr>
        <p:spPr>
          <a:xfrm>
            <a:off x="656875" y="1152475"/>
            <a:ext cx="4399800" cy="1586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sz="2000">
                <a:solidFill>
                  <a:schemeClr val="dk1"/>
                </a:solidFill>
              </a:rPr>
              <a:t>Users of a web application: </a:t>
            </a:r>
            <a:endParaRPr sz="2000">
              <a:solidFill>
                <a:schemeClr val="dk1"/>
              </a:solidFill>
            </a:endParaRPr>
          </a:p>
          <a:p>
            <a:pPr marL="0" lvl="0" indent="0" algn="l" rtl="0">
              <a:spcBef>
                <a:spcPts val="500"/>
              </a:spcBef>
              <a:spcAft>
                <a:spcPts val="0"/>
              </a:spcAft>
              <a:buNone/>
            </a:pPr>
            <a:r>
              <a:rPr lang="vi" sz="2000">
                <a:solidFill>
                  <a:schemeClr val="dk1"/>
                </a:solidFill>
              </a:rPr>
              <a:t>- One feature (visits) </a:t>
            </a:r>
            <a:endParaRPr sz="2000">
              <a:solidFill>
                <a:schemeClr val="dk1"/>
              </a:solidFill>
            </a:endParaRPr>
          </a:p>
          <a:p>
            <a:pPr marL="0" lvl="0" indent="0" algn="l" rtl="0">
              <a:spcBef>
                <a:spcPts val="500"/>
              </a:spcBef>
              <a:spcAft>
                <a:spcPts val="500"/>
              </a:spcAft>
              <a:buClr>
                <a:schemeClr val="dk1"/>
              </a:buClr>
              <a:buSzPts val="1100"/>
              <a:buFont typeface="Arial"/>
              <a:buNone/>
            </a:pPr>
            <a:r>
              <a:rPr lang="vi" sz="2000">
                <a:solidFill>
                  <a:schemeClr val="dk1"/>
                </a:solidFill>
              </a:rPr>
              <a:t>- Three clusters</a:t>
            </a:r>
            <a:endParaRPr sz="2000"/>
          </a:p>
        </p:txBody>
      </p:sp>
      <p:pic>
        <p:nvPicPr>
          <p:cNvPr id="159" name="Google Shape;159;p29"/>
          <p:cNvPicPr preferRelativeResize="0"/>
          <p:nvPr/>
        </p:nvPicPr>
        <p:blipFill rotWithShape="1">
          <a:blip r:embed="rId3">
            <a:alphaModFix/>
          </a:blip>
          <a:srcRect l="20127" t="53008" r="22546" b="14040"/>
          <a:stretch/>
        </p:blipFill>
        <p:spPr>
          <a:xfrm>
            <a:off x="550275" y="2545200"/>
            <a:ext cx="8043467" cy="259830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19</a:t>
            </a:fld>
            <a:endParaRPr lang="vi"/>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algn="ctr">
              <a:lnSpc>
                <a:spcPct val="115000"/>
              </a:lnSpc>
              <a:spcAft>
                <a:spcPts val="500"/>
              </a:spcAft>
              <a:buSzPts val="1100"/>
            </a:pPr>
            <a:r>
              <a:rPr lang="vi" sz="2700" b="1" dirty="0">
                <a:solidFill>
                  <a:srgbClr val="000000"/>
                </a:solidFill>
              </a:rPr>
              <a:t>Learning Goals</a:t>
            </a:r>
            <a:endParaRPr sz="2700" b="1" dirty="0"/>
          </a:p>
        </p:txBody>
      </p:sp>
      <p:sp>
        <p:nvSpPr>
          <p:cNvPr id="55" name="Google Shape;55;p13"/>
          <p:cNvSpPr txBox="1">
            <a:spLocks noGrp="1"/>
          </p:cNvSpPr>
          <p:nvPr>
            <p:ph type="body" idx="1"/>
          </p:nvPr>
        </p:nvSpPr>
        <p:spPr>
          <a:xfrm>
            <a:off x="674041" y="1466813"/>
            <a:ext cx="7964700" cy="2986061"/>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Clr>
                <a:schemeClr val="dk1"/>
              </a:buClr>
              <a:buSzPts val="1100"/>
              <a:buFont typeface="Arial"/>
              <a:buNone/>
            </a:pPr>
            <a:r>
              <a:rPr lang="vi" sz="2000" dirty="0">
                <a:solidFill>
                  <a:schemeClr val="dk1"/>
                </a:solidFill>
              </a:rPr>
              <a:t>In this section, we will cover:</a:t>
            </a:r>
            <a:endParaRPr sz="2000" dirty="0">
              <a:solidFill>
                <a:schemeClr val="dk1"/>
              </a:solidFill>
            </a:endParaRPr>
          </a:p>
          <a:p>
            <a:pPr marL="0" lvl="0" indent="0" algn="l" rtl="0">
              <a:lnSpc>
                <a:spcPct val="150000"/>
              </a:lnSpc>
              <a:spcBef>
                <a:spcPts val="500"/>
              </a:spcBef>
              <a:spcAft>
                <a:spcPts val="0"/>
              </a:spcAft>
              <a:buClr>
                <a:schemeClr val="dk1"/>
              </a:buClr>
              <a:buSzPts val="1100"/>
              <a:buNone/>
            </a:pPr>
            <a:r>
              <a:rPr lang="en-US" sz="2000" dirty="0">
                <a:solidFill>
                  <a:schemeClr val="dk1"/>
                </a:solidFill>
              </a:rPr>
              <a:t>- Unsupervised Learning</a:t>
            </a:r>
          </a:p>
          <a:p>
            <a:pPr marL="0" lvl="0" indent="0" algn="l" rtl="0">
              <a:lnSpc>
                <a:spcPct val="150000"/>
              </a:lnSpc>
              <a:spcBef>
                <a:spcPts val="500"/>
              </a:spcBef>
              <a:spcAft>
                <a:spcPts val="0"/>
              </a:spcAft>
              <a:buClr>
                <a:schemeClr val="dk1"/>
              </a:buClr>
              <a:buSzPts val="1100"/>
              <a:buNone/>
            </a:pPr>
            <a:r>
              <a:rPr lang="en-US" sz="2000" dirty="0">
                <a:solidFill>
                  <a:schemeClr val="dk1"/>
                </a:solidFill>
              </a:rPr>
              <a:t>- Clustering</a:t>
            </a:r>
          </a:p>
          <a:p>
            <a:pPr marL="0" lvl="0" indent="0" algn="l" rtl="0">
              <a:lnSpc>
                <a:spcPct val="150000"/>
              </a:lnSpc>
              <a:spcBef>
                <a:spcPts val="500"/>
              </a:spcBef>
              <a:spcAft>
                <a:spcPts val="500"/>
              </a:spcAft>
              <a:buClr>
                <a:schemeClr val="dk1"/>
              </a:buClr>
              <a:buSzPts val="1100"/>
              <a:buNone/>
            </a:pPr>
            <a:r>
              <a:rPr lang="en-US" sz="2000" dirty="0">
                <a:solidFill>
                  <a:schemeClr val="dk1"/>
                </a:solidFill>
              </a:rPr>
              <a:t>- Dimension Reduction</a:t>
            </a:r>
            <a:endParaRPr sz="2000" dirty="0">
              <a:solidFill>
                <a:schemeClr val="dk1"/>
              </a:solidFill>
            </a:endParaRPr>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1260601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Introduction to Clustering</a:t>
            </a:r>
            <a:endParaRPr sz="3000" b="1" dirty="0"/>
          </a:p>
        </p:txBody>
      </p:sp>
      <p:sp>
        <p:nvSpPr>
          <p:cNvPr id="165" name="Google Shape;165;p30"/>
          <p:cNvSpPr txBox="1">
            <a:spLocks noGrp="1"/>
          </p:cNvSpPr>
          <p:nvPr>
            <p:ph type="body" idx="1"/>
          </p:nvPr>
        </p:nvSpPr>
        <p:spPr>
          <a:xfrm>
            <a:off x="694075" y="1152475"/>
            <a:ext cx="4139700" cy="1419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vi" sz="2000">
                <a:solidFill>
                  <a:schemeClr val="dk1"/>
                </a:solidFill>
              </a:rPr>
              <a:t>Users of a web application:</a:t>
            </a:r>
            <a:endParaRPr sz="2000">
              <a:solidFill>
                <a:schemeClr val="dk1"/>
              </a:solidFill>
            </a:endParaRPr>
          </a:p>
          <a:p>
            <a:pPr marL="0" lvl="0" indent="0" algn="l" rtl="0">
              <a:spcBef>
                <a:spcPts val="500"/>
              </a:spcBef>
              <a:spcAft>
                <a:spcPts val="0"/>
              </a:spcAft>
              <a:buNone/>
            </a:pPr>
            <a:r>
              <a:rPr lang="vi" sz="2000">
                <a:solidFill>
                  <a:schemeClr val="dk1"/>
                </a:solidFill>
              </a:rPr>
              <a:t> - One feature (visits) </a:t>
            </a:r>
            <a:endParaRPr sz="2000">
              <a:solidFill>
                <a:schemeClr val="dk1"/>
              </a:solidFill>
            </a:endParaRPr>
          </a:p>
          <a:p>
            <a:pPr marL="0" lvl="0" indent="0" algn="l" rtl="0">
              <a:spcBef>
                <a:spcPts val="500"/>
              </a:spcBef>
              <a:spcAft>
                <a:spcPts val="500"/>
              </a:spcAft>
              <a:buClr>
                <a:schemeClr val="dk1"/>
              </a:buClr>
              <a:buSzPts val="1100"/>
              <a:buFont typeface="Arial"/>
              <a:buNone/>
            </a:pPr>
            <a:r>
              <a:rPr lang="vi" sz="2000">
                <a:solidFill>
                  <a:schemeClr val="dk1"/>
                </a:solidFill>
              </a:rPr>
              <a:t>- Five clusters</a:t>
            </a:r>
            <a:endParaRPr sz="2000"/>
          </a:p>
        </p:txBody>
      </p:sp>
      <p:pic>
        <p:nvPicPr>
          <p:cNvPr id="166" name="Google Shape;166;p30"/>
          <p:cNvPicPr preferRelativeResize="0"/>
          <p:nvPr/>
        </p:nvPicPr>
        <p:blipFill rotWithShape="1">
          <a:blip r:embed="rId3">
            <a:alphaModFix/>
          </a:blip>
          <a:srcRect l="19806" t="53867" r="22632" b="13467"/>
          <a:stretch/>
        </p:blipFill>
        <p:spPr>
          <a:xfrm>
            <a:off x="834075" y="2706525"/>
            <a:ext cx="7585776" cy="24193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20</a:t>
            </a:fld>
            <a:endParaRPr lang="vi"/>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t>Summary</a:t>
            </a:r>
          </a:p>
        </p:txBody>
      </p:sp>
      <p:sp>
        <p:nvSpPr>
          <p:cNvPr id="3" name="Text Placeholder 2"/>
          <p:cNvSpPr>
            <a:spLocks noGrp="1"/>
          </p:cNvSpPr>
          <p:nvPr>
            <p:ph type="body" idx="1"/>
          </p:nvPr>
        </p:nvSpPr>
        <p:spPr/>
        <p:txBody>
          <a:bodyPr/>
          <a:lstStyle/>
          <a:p>
            <a:pPr marL="114300" indent="0">
              <a:buNone/>
            </a:pPr>
            <a:r>
              <a:rPr lang="en-US" b="1" dirty="0">
                <a:solidFill>
                  <a:schemeClr val="tx1"/>
                </a:solidFill>
              </a:rPr>
              <a:t>Unsupervised Learning Algorithms</a:t>
            </a:r>
          </a:p>
          <a:p>
            <a:r>
              <a:rPr lang="en-US" dirty="0">
                <a:solidFill>
                  <a:schemeClr val="tx1"/>
                </a:solidFill>
              </a:rPr>
              <a:t>Unsupervised algorithms are relevant when we don’t have an outcome or labeled variable we are trying to predict.</a:t>
            </a:r>
          </a:p>
          <a:p>
            <a:r>
              <a:rPr lang="en-US" dirty="0">
                <a:solidFill>
                  <a:schemeClr val="tx1"/>
                </a:solidFill>
              </a:rPr>
              <a:t>They are helpful to find structures within our data set and when we want to partition our data set into smaller pieces.   </a:t>
            </a:r>
          </a:p>
          <a:p>
            <a:r>
              <a:rPr lang="en-US" dirty="0">
                <a:solidFill>
                  <a:schemeClr val="tx1"/>
                </a:solidFill>
              </a:rPr>
              <a:t>Types of Unsupervised Learning:</a:t>
            </a:r>
          </a:p>
          <a:p>
            <a:pPr marL="114300" indent="0">
              <a:buNone/>
            </a:pPr>
            <a:endParaRPr lang="en-US"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21</a:t>
            </a:fld>
            <a:endParaRPr lang="vi"/>
          </a:p>
        </p:txBody>
      </p:sp>
      <p:pic>
        <p:nvPicPr>
          <p:cNvPr id="7" name="Picture 6"/>
          <p:cNvPicPr>
            <a:picLocks noChangeAspect="1"/>
          </p:cNvPicPr>
          <p:nvPr/>
        </p:nvPicPr>
        <p:blipFill>
          <a:blip r:embed="rId2"/>
          <a:stretch>
            <a:fillRect/>
          </a:stretch>
        </p:blipFill>
        <p:spPr>
          <a:xfrm>
            <a:off x="1620825" y="3095928"/>
            <a:ext cx="5661003" cy="1960889"/>
          </a:xfrm>
          <a:prstGeom prst="rect">
            <a:avLst/>
          </a:prstGeom>
        </p:spPr>
      </p:pic>
    </p:spTree>
    <p:extLst>
      <p:ext uri="{BB962C8B-B14F-4D97-AF65-F5344CB8AC3E}">
        <p14:creationId xmlns:p14="http://schemas.microsoft.com/office/powerpoint/2010/main" val="4225210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t>Summary</a:t>
            </a:r>
          </a:p>
        </p:txBody>
      </p:sp>
      <p:sp>
        <p:nvSpPr>
          <p:cNvPr id="3" name="Text Placeholder 2"/>
          <p:cNvSpPr>
            <a:spLocks noGrp="1"/>
          </p:cNvSpPr>
          <p:nvPr>
            <p:ph type="body" idx="1"/>
          </p:nvPr>
        </p:nvSpPr>
        <p:spPr>
          <a:xfrm>
            <a:off x="311700" y="1152475"/>
            <a:ext cx="8520600" cy="3733224"/>
          </a:xfrm>
        </p:spPr>
        <p:txBody>
          <a:bodyPr>
            <a:normAutofit fontScale="92500" lnSpcReduction="10000"/>
          </a:bodyPr>
          <a:lstStyle/>
          <a:p>
            <a:pPr marL="114300" indent="0">
              <a:buNone/>
            </a:pPr>
            <a:r>
              <a:rPr lang="en-US" b="1" dirty="0">
                <a:solidFill>
                  <a:schemeClr val="tx1"/>
                </a:solidFill>
              </a:rPr>
              <a:t>The Curse of Dimensionality</a:t>
            </a:r>
            <a:endParaRPr lang="en-US" dirty="0">
              <a:solidFill>
                <a:schemeClr val="tx1"/>
              </a:solidFill>
            </a:endParaRPr>
          </a:p>
          <a:p>
            <a:r>
              <a:rPr lang="en-US" dirty="0">
                <a:solidFill>
                  <a:schemeClr val="tx1"/>
                </a:solidFill>
              </a:rPr>
              <a:t>In theory, a large number of features should improve performance. As models have more data to learn from, they should be more successful. But in practice, too many features lead to worse performance. There are several reasons why too many features end up leading to worse performance. If you have too many features, several things can be wrong, for example: </a:t>
            </a:r>
          </a:p>
          <a:p>
            <a:pPr lvl="1"/>
            <a:r>
              <a:rPr lang="en-US" dirty="0">
                <a:solidFill>
                  <a:schemeClr val="tx1"/>
                </a:solidFill>
              </a:rPr>
              <a:t>Some features can be spurious correlations, which means they correlate into the data set but not outside your data set, as long as new data comes in. </a:t>
            </a:r>
          </a:p>
          <a:p>
            <a:pPr lvl="1"/>
            <a:r>
              <a:rPr lang="en-US" dirty="0">
                <a:solidFill>
                  <a:schemeClr val="tx1"/>
                </a:solidFill>
              </a:rPr>
              <a:t>Too many features create more noise than signal.</a:t>
            </a:r>
          </a:p>
          <a:p>
            <a:pPr lvl="1"/>
            <a:r>
              <a:rPr lang="en-US" dirty="0">
                <a:solidFill>
                  <a:schemeClr val="tx1"/>
                </a:solidFill>
              </a:rPr>
              <a:t>Algorithms find it hard to sort through non-meaningful features if you have too many features. </a:t>
            </a:r>
          </a:p>
          <a:p>
            <a:pPr lvl="1"/>
            <a:r>
              <a:rPr lang="en-US" dirty="0">
                <a:solidFill>
                  <a:schemeClr val="tx1"/>
                </a:solidFill>
              </a:rPr>
              <a:t>The number of training examples required increases exponentially with dimensionality.</a:t>
            </a:r>
          </a:p>
          <a:p>
            <a:pPr lvl="1"/>
            <a:r>
              <a:rPr lang="en-US" dirty="0">
                <a:solidFill>
                  <a:schemeClr val="tx1"/>
                </a:solidFill>
              </a:rPr>
              <a:t>Higher dimensions slows performance.</a:t>
            </a:r>
          </a:p>
          <a:p>
            <a:pPr lvl="1"/>
            <a:r>
              <a:rPr lang="en-US" dirty="0">
                <a:solidFill>
                  <a:schemeClr val="tx1"/>
                </a:solidFill>
              </a:rPr>
              <a:t>Larger data sets are computationally more expensive.</a:t>
            </a:r>
          </a:p>
          <a:p>
            <a:pPr lvl="1"/>
            <a:r>
              <a:rPr lang="en-US" dirty="0">
                <a:solidFill>
                  <a:schemeClr val="tx1"/>
                </a:solidFill>
              </a:rPr>
              <a:t>Higher incidence of outliers. </a:t>
            </a:r>
          </a:p>
          <a:p>
            <a:pPr marL="114300" indent="0">
              <a:buNone/>
            </a:pPr>
            <a:endParaRPr lang="en-US"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22</a:t>
            </a:fld>
            <a:endParaRPr lang="vi"/>
          </a:p>
        </p:txBody>
      </p:sp>
    </p:spTree>
    <p:extLst>
      <p:ext uri="{BB962C8B-B14F-4D97-AF65-F5344CB8AC3E}">
        <p14:creationId xmlns:p14="http://schemas.microsoft.com/office/powerpoint/2010/main" val="2706722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t>Summary</a:t>
            </a:r>
          </a:p>
        </p:txBody>
      </p:sp>
      <p:sp>
        <p:nvSpPr>
          <p:cNvPr id="3" name="Text Placeholder 2"/>
          <p:cNvSpPr>
            <a:spLocks noGrp="1"/>
          </p:cNvSpPr>
          <p:nvPr>
            <p:ph type="body" idx="1"/>
          </p:nvPr>
        </p:nvSpPr>
        <p:spPr>
          <a:xfrm>
            <a:off x="311700" y="1152475"/>
            <a:ext cx="8520600" cy="3733224"/>
          </a:xfrm>
        </p:spPr>
        <p:txBody>
          <a:bodyPr>
            <a:normAutofit/>
          </a:bodyPr>
          <a:lstStyle/>
          <a:p>
            <a:pPr marL="114300" indent="0">
              <a:buNone/>
            </a:pPr>
            <a:r>
              <a:rPr lang="en-US" b="1" dirty="0">
                <a:solidFill>
                  <a:schemeClr val="tx1"/>
                </a:solidFill>
              </a:rPr>
              <a:t>The Curse of Dimensionality</a:t>
            </a:r>
            <a:endParaRPr lang="en-US" dirty="0">
              <a:solidFill>
                <a:schemeClr val="tx1"/>
              </a:solidFill>
            </a:endParaRPr>
          </a:p>
          <a:p>
            <a:r>
              <a:rPr lang="en-US" dirty="0">
                <a:solidFill>
                  <a:schemeClr val="tx1"/>
                </a:solidFill>
              </a:rPr>
              <a:t>To fix these problems in real life, it's best to reduce the dimension of the data set. </a:t>
            </a:r>
          </a:p>
          <a:p>
            <a:r>
              <a:rPr lang="en-US" dirty="0">
                <a:solidFill>
                  <a:schemeClr val="tx1"/>
                </a:solidFill>
              </a:rPr>
              <a:t>Similar to feature selection, you can use Unsupervised Machine Learning models such as Principal Components Analysis.</a:t>
            </a:r>
          </a:p>
          <a:p>
            <a:pPr marL="114300" indent="0">
              <a:buNone/>
            </a:pPr>
            <a:r>
              <a:rPr lang="en-US" b="1" dirty="0">
                <a:solidFill>
                  <a:schemeClr val="tx1"/>
                </a:solidFill>
              </a:rPr>
              <a:t>Common uses of clustering cases in the real world</a:t>
            </a:r>
          </a:p>
          <a:p>
            <a:pPr>
              <a:buFont typeface="+mj-lt"/>
              <a:buAutoNum type="arabicPeriod"/>
            </a:pPr>
            <a:r>
              <a:rPr lang="en-US" dirty="0">
                <a:solidFill>
                  <a:schemeClr val="tx1"/>
                </a:solidFill>
              </a:rPr>
              <a:t>Anomaly detection</a:t>
            </a:r>
          </a:p>
          <a:p>
            <a:pPr lvl="1"/>
            <a:r>
              <a:rPr lang="en-US" dirty="0">
                <a:solidFill>
                  <a:schemeClr val="tx1"/>
                </a:solidFill>
              </a:rPr>
              <a:t>Example: Fraudulent transactions.</a:t>
            </a:r>
          </a:p>
          <a:p>
            <a:pPr lvl="1"/>
            <a:r>
              <a:rPr lang="en-US" dirty="0">
                <a:solidFill>
                  <a:schemeClr val="tx1"/>
                </a:solidFill>
              </a:rPr>
              <a:t>Suspicious fraud patterns such as small clusters of credit card transactions with high volume of attempts, small amounts, for new merchants. This creates a new cluster and this is presented as an anomaly so perhaps there’s fraudulent transactions happening.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23</a:t>
            </a:fld>
            <a:endParaRPr lang="vi"/>
          </a:p>
        </p:txBody>
      </p:sp>
    </p:spTree>
    <p:extLst>
      <p:ext uri="{BB962C8B-B14F-4D97-AF65-F5344CB8AC3E}">
        <p14:creationId xmlns:p14="http://schemas.microsoft.com/office/powerpoint/2010/main" val="3214761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t>Summary</a:t>
            </a:r>
          </a:p>
        </p:txBody>
      </p:sp>
      <p:sp>
        <p:nvSpPr>
          <p:cNvPr id="3" name="Text Placeholder 2"/>
          <p:cNvSpPr>
            <a:spLocks noGrp="1"/>
          </p:cNvSpPr>
          <p:nvPr>
            <p:ph type="body" idx="1"/>
          </p:nvPr>
        </p:nvSpPr>
        <p:spPr>
          <a:xfrm>
            <a:off x="311700" y="1152475"/>
            <a:ext cx="8520600" cy="3733224"/>
          </a:xfrm>
        </p:spPr>
        <p:txBody>
          <a:bodyPr>
            <a:normAutofit/>
          </a:bodyPr>
          <a:lstStyle/>
          <a:p>
            <a:pPr marL="114300" indent="0">
              <a:buNone/>
            </a:pPr>
            <a:r>
              <a:rPr lang="en-US" b="1" dirty="0">
                <a:solidFill>
                  <a:schemeClr val="tx1"/>
                </a:solidFill>
              </a:rPr>
              <a:t>Common uses of clustering cases in the real world</a:t>
            </a:r>
          </a:p>
          <a:p>
            <a:pPr>
              <a:buFont typeface="+mj-lt"/>
              <a:buAutoNum type="arabicPeriod" startAt="2"/>
            </a:pPr>
            <a:r>
              <a:rPr lang="en-US" dirty="0">
                <a:solidFill>
                  <a:schemeClr val="tx1"/>
                </a:solidFill>
              </a:rPr>
              <a:t>Customer segmentation</a:t>
            </a:r>
          </a:p>
          <a:p>
            <a:pPr lvl="1"/>
            <a:r>
              <a:rPr lang="en-US" dirty="0">
                <a:solidFill>
                  <a:schemeClr val="tx1"/>
                </a:solidFill>
              </a:rPr>
              <a:t>You could segment the customers by </a:t>
            </a:r>
            <a:r>
              <a:rPr lang="en-US" dirty="0" err="1">
                <a:solidFill>
                  <a:schemeClr val="tx1"/>
                </a:solidFill>
              </a:rPr>
              <a:t>recency</a:t>
            </a:r>
            <a:r>
              <a:rPr lang="en-US" dirty="0">
                <a:solidFill>
                  <a:schemeClr val="tx1"/>
                </a:solidFill>
              </a:rPr>
              <a:t>, frequency, and average amount of visits in the last 3 months. Another common type of segmentation is by demographic and the level of engagement, for example, single costumers, new parents, empty nesters, etc. And the combinations of each with the preferred marketing channel, so you can use these insights for future marketing campaigns. </a:t>
            </a:r>
          </a:p>
          <a:p>
            <a:pPr>
              <a:buFont typeface="+mj-lt"/>
              <a:buAutoNum type="arabicPeriod" startAt="2"/>
            </a:pPr>
            <a:r>
              <a:rPr lang="en-US" dirty="0">
                <a:solidFill>
                  <a:schemeClr val="tx1"/>
                </a:solidFill>
              </a:rPr>
              <a:t>Improve supervised learning</a:t>
            </a:r>
          </a:p>
          <a:p>
            <a:pPr lvl="1"/>
            <a:r>
              <a:rPr lang="en-US" dirty="0">
                <a:solidFill>
                  <a:schemeClr val="tx1"/>
                </a:solidFill>
              </a:rPr>
              <a:t>You can perform a Logistic regression for each cluster. This means training one model for each segment of your data to try to improve the classification.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24</a:t>
            </a:fld>
            <a:endParaRPr lang="vi"/>
          </a:p>
        </p:txBody>
      </p:sp>
    </p:spTree>
    <p:extLst>
      <p:ext uri="{BB962C8B-B14F-4D97-AF65-F5344CB8AC3E}">
        <p14:creationId xmlns:p14="http://schemas.microsoft.com/office/powerpoint/2010/main" val="2574256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t>Summary</a:t>
            </a:r>
          </a:p>
        </p:txBody>
      </p:sp>
      <p:sp>
        <p:nvSpPr>
          <p:cNvPr id="3" name="Text Placeholder 2"/>
          <p:cNvSpPr>
            <a:spLocks noGrp="1"/>
          </p:cNvSpPr>
          <p:nvPr>
            <p:ph type="body" idx="1"/>
          </p:nvPr>
        </p:nvSpPr>
        <p:spPr>
          <a:xfrm>
            <a:off x="311700" y="1152475"/>
            <a:ext cx="8520600" cy="3733224"/>
          </a:xfrm>
        </p:spPr>
        <p:txBody>
          <a:bodyPr>
            <a:normAutofit/>
          </a:bodyPr>
          <a:lstStyle/>
          <a:p>
            <a:pPr marL="114300" indent="0">
              <a:buNone/>
            </a:pPr>
            <a:r>
              <a:rPr lang="en-US" b="1" dirty="0">
                <a:solidFill>
                  <a:schemeClr val="tx1"/>
                </a:solidFill>
              </a:rPr>
              <a:t>Common uses of Dimension Reduction in the real world</a:t>
            </a:r>
            <a:endParaRPr lang="en-US" dirty="0">
              <a:solidFill>
                <a:schemeClr val="tx1"/>
              </a:solidFill>
            </a:endParaRPr>
          </a:p>
          <a:p>
            <a:pPr>
              <a:buFont typeface="+mj-lt"/>
              <a:buAutoNum type="arabicPeriod"/>
            </a:pPr>
            <a:r>
              <a:rPr lang="en-US" dirty="0">
                <a:solidFill>
                  <a:schemeClr val="tx1"/>
                </a:solidFill>
              </a:rPr>
              <a:t>Turn high-resolution images into compressed images</a:t>
            </a:r>
          </a:p>
          <a:p>
            <a:pPr lvl="1"/>
            <a:r>
              <a:rPr lang="en-US" dirty="0">
                <a:solidFill>
                  <a:schemeClr val="tx1"/>
                </a:solidFill>
              </a:rPr>
              <a:t>This means to come to a reduced, more compact version of those images, so they can still contain most of the data that can tell us what the image is about.  </a:t>
            </a:r>
          </a:p>
          <a:p>
            <a:pPr>
              <a:buFont typeface="+mj-lt"/>
              <a:buAutoNum type="arabicPeriod" startAt="2"/>
            </a:pPr>
            <a:r>
              <a:rPr lang="en-US" dirty="0">
                <a:solidFill>
                  <a:schemeClr val="tx1"/>
                </a:solidFill>
              </a:rPr>
              <a:t>Image tracking</a:t>
            </a:r>
          </a:p>
          <a:p>
            <a:pPr lvl="1"/>
            <a:r>
              <a:rPr lang="en-US" dirty="0">
                <a:solidFill>
                  <a:schemeClr val="tx1"/>
                </a:solidFill>
              </a:rPr>
              <a:t>Reduce the noise to the primary factors that are relevant in a video capture. The benefits of reducing the data set can greatly speed up the computational efficiency of the detection algorithms.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25</a:t>
            </a:fld>
            <a:endParaRPr lang="vi"/>
          </a:p>
        </p:txBody>
      </p:sp>
    </p:spTree>
    <p:extLst>
      <p:ext uri="{BB962C8B-B14F-4D97-AF65-F5344CB8AC3E}">
        <p14:creationId xmlns:p14="http://schemas.microsoft.com/office/powerpoint/2010/main" val="3825799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algn="ctr">
              <a:lnSpc>
                <a:spcPct val="115000"/>
              </a:lnSpc>
              <a:spcAft>
                <a:spcPts val="500"/>
              </a:spcAft>
              <a:buSzPts val="1100"/>
            </a:pPr>
            <a:r>
              <a:rPr lang="vi" sz="2700" b="1" dirty="0">
                <a:solidFill>
                  <a:srgbClr val="000000"/>
                </a:solidFill>
              </a:rPr>
              <a:t>Learning </a:t>
            </a:r>
            <a:r>
              <a:rPr lang="en-US" sz="2700" b="1" dirty="0">
                <a:solidFill>
                  <a:srgbClr val="000000"/>
                </a:solidFill>
              </a:rPr>
              <a:t>Recap</a:t>
            </a:r>
            <a:endParaRPr sz="2700" b="1" dirty="0"/>
          </a:p>
        </p:txBody>
      </p:sp>
      <p:sp>
        <p:nvSpPr>
          <p:cNvPr id="55" name="Google Shape;55;p13"/>
          <p:cNvSpPr txBox="1">
            <a:spLocks noGrp="1"/>
          </p:cNvSpPr>
          <p:nvPr>
            <p:ph type="body" idx="1"/>
          </p:nvPr>
        </p:nvSpPr>
        <p:spPr>
          <a:xfrm>
            <a:off x="674041" y="1466813"/>
            <a:ext cx="7964700" cy="2986061"/>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Clr>
                <a:schemeClr val="dk1"/>
              </a:buClr>
              <a:buSzPts val="1100"/>
              <a:buFont typeface="Arial"/>
              <a:buNone/>
            </a:pPr>
            <a:r>
              <a:rPr lang="vi" sz="2000" dirty="0">
                <a:solidFill>
                  <a:schemeClr val="dk1"/>
                </a:solidFill>
              </a:rPr>
              <a:t>In this section, we cover</a:t>
            </a:r>
            <a:r>
              <a:rPr lang="en-US" sz="2000" dirty="0" err="1">
                <a:solidFill>
                  <a:schemeClr val="dk1"/>
                </a:solidFill>
              </a:rPr>
              <a:t>ed</a:t>
            </a:r>
            <a:r>
              <a:rPr lang="vi" sz="2000" dirty="0">
                <a:solidFill>
                  <a:schemeClr val="dk1"/>
                </a:solidFill>
              </a:rPr>
              <a:t>:</a:t>
            </a:r>
            <a:endParaRPr sz="2000" dirty="0">
              <a:solidFill>
                <a:schemeClr val="dk1"/>
              </a:solidFill>
            </a:endParaRPr>
          </a:p>
          <a:p>
            <a:pPr marL="0" lvl="0" indent="0" algn="l" rtl="0">
              <a:lnSpc>
                <a:spcPct val="150000"/>
              </a:lnSpc>
              <a:spcBef>
                <a:spcPts val="500"/>
              </a:spcBef>
              <a:spcAft>
                <a:spcPts val="0"/>
              </a:spcAft>
              <a:buClr>
                <a:schemeClr val="dk1"/>
              </a:buClr>
              <a:buSzPts val="1100"/>
              <a:buNone/>
            </a:pPr>
            <a:r>
              <a:rPr lang="en-US" sz="2000" dirty="0">
                <a:solidFill>
                  <a:schemeClr val="dk1"/>
                </a:solidFill>
              </a:rPr>
              <a:t>- Unsupervised Learning</a:t>
            </a:r>
          </a:p>
          <a:p>
            <a:pPr marL="0" lvl="0" indent="0" algn="l" rtl="0">
              <a:lnSpc>
                <a:spcPct val="150000"/>
              </a:lnSpc>
              <a:spcBef>
                <a:spcPts val="500"/>
              </a:spcBef>
              <a:spcAft>
                <a:spcPts val="0"/>
              </a:spcAft>
              <a:buClr>
                <a:schemeClr val="dk1"/>
              </a:buClr>
              <a:buSzPts val="1100"/>
              <a:buNone/>
            </a:pPr>
            <a:r>
              <a:rPr lang="en-US" sz="2000" dirty="0">
                <a:solidFill>
                  <a:schemeClr val="dk1"/>
                </a:solidFill>
              </a:rPr>
              <a:t>- Clustering</a:t>
            </a:r>
          </a:p>
          <a:p>
            <a:pPr marL="0" lvl="0" indent="0" algn="l" rtl="0">
              <a:lnSpc>
                <a:spcPct val="150000"/>
              </a:lnSpc>
              <a:spcBef>
                <a:spcPts val="500"/>
              </a:spcBef>
              <a:spcAft>
                <a:spcPts val="500"/>
              </a:spcAft>
              <a:buClr>
                <a:schemeClr val="dk1"/>
              </a:buClr>
              <a:buSzPts val="1100"/>
              <a:buNone/>
            </a:pPr>
            <a:r>
              <a:rPr lang="en-US" sz="2000" dirty="0">
                <a:solidFill>
                  <a:schemeClr val="dk1"/>
                </a:solidFill>
              </a:rPr>
              <a:t>- Dimension Reduction</a:t>
            </a:r>
            <a:endParaRPr sz="2000" dirty="0">
              <a:solidFill>
                <a:schemeClr val="dk1"/>
              </a:solidFill>
            </a:endParaRPr>
          </a:p>
        </p:txBody>
      </p:sp>
      <p:sp>
        <p:nvSpPr>
          <p:cNvPr id="2" name="Slide Number Placeholder 1"/>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vi"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vi" sz="1000"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1737640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Types of Machine Learning</a:t>
            </a:r>
            <a:endParaRPr sz="3000" b="1" dirty="0"/>
          </a:p>
        </p:txBody>
      </p:sp>
      <p:pic>
        <p:nvPicPr>
          <p:cNvPr id="55" name="Google Shape;55;p13"/>
          <p:cNvPicPr preferRelativeResize="0"/>
          <p:nvPr/>
        </p:nvPicPr>
        <p:blipFill rotWithShape="1">
          <a:blip r:embed="rId3">
            <a:alphaModFix/>
          </a:blip>
          <a:srcRect l="7730" t="20915" r="4024" b="45559"/>
          <a:stretch/>
        </p:blipFill>
        <p:spPr>
          <a:xfrm>
            <a:off x="218725" y="1504750"/>
            <a:ext cx="8706525" cy="1858879"/>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3</a:t>
            </a:fld>
            <a:endParaRPr lang="vi"/>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Types of Unsupervised Learning</a:t>
            </a:r>
            <a:endParaRPr sz="3000" b="1" dirty="0"/>
          </a:p>
        </p:txBody>
      </p:sp>
      <p:pic>
        <p:nvPicPr>
          <p:cNvPr id="61" name="Google Shape;61;p14"/>
          <p:cNvPicPr preferRelativeResize="0"/>
          <p:nvPr/>
        </p:nvPicPr>
        <p:blipFill rotWithShape="1">
          <a:blip r:embed="rId3">
            <a:alphaModFix/>
          </a:blip>
          <a:srcRect l="3862" t="20345" r="3062" b="38393"/>
          <a:stretch/>
        </p:blipFill>
        <p:spPr>
          <a:xfrm>
            <a:off x="232050" y="1490513"/>
            <a:ext cx="8679900" cy="2162466"/>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4</a:t>
            </a:fld>
            <a:endParaRPr lang="vi"/>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Types of Unsupervised Learning</a:t>
            </a:r>
            <a:endParaRPr sz="3000" b="1" dirty="0"/>
          </a:p>
        </p:txBody>
      </p:sp>
      <p:pic>
        <p:nvPicPr>
          <p:cNvPr id="67" name="Google Shape;67;p15"/>
          <p:cNvPicPr preferRelativeResize="0"/>
          <p:nvPr/>
        </p:nvPicPr>
        <p:blipFill rotWithShape="1">
          <a:blip r:embed="rId3">
            <a:alphaModFix/>
          </a:blip>
          <a:srcRect l="3699" t="20631" r="4032" b="14039"/>
          <a:stretch/>
        </p:blipFill>
        <p:spPr>
          <a:xfrm>
            <a:off x="311700" y="1331225"/>
            <a:ext cx="8520600" cy="3390396"/>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5</a:t>
            </a:fld>
            <a:endParaRPr lang="vi"/>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Curse of Dimensionality</a:t>
            </a:r>
            <a:endParaRPr sz="3000" b="1" dirty="0"/>
          </a:p>
        </p:txBody>
      </p:sp>
      <p:sp>
        <p:nvSpPr>
          <p:cNvPr id="73" name="Google Shape;73;p16"/>
          <p:cNvSpPr txBox="1">
            <a:spLocks noGrp="1"/>
          </p:cNvSpPr>
          <p:nvPr>
            <p:ph type="body" idx="1"/>
          </p:nvPr>
        </p:nvSpPr>
        <p:spPr>
          <a:xfrm>
            <a:off x="311700" y="1152475"/>
            <a:ext cx="8630400" cy="1363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vi">
                <a:solidFill>
                  <a:schemeClr val="dk1"/>
                </a:solidFill>
              </a:rPr>
              <a:t>- In theory, increasing features should improve performance. </a:t>
            </a:r>
            <a:endParaRPr>
              <a:solidFill>
                <a:schemeClr val="dk1"/>
              </a:solidFill>
            </a:endParaRPr>
          </a:p>
          <a:p>
            <a:pPr marL="0" lvl="0" indent="0" algn="l" rtl="0">
              <a:lnSpc>
                <a:spcPct val="150000"/>
              </a:lnSpc>
              <a:spcBef>
                <a:spcPts val="500"/>
              </a:spcBef>
              <a:spcAft>
                <a:spcPts val="0"/>
              </a:spcAft>
              <a:buNone/>
            </a:pPr>
            <a:r>
              <a:rPr lang="vi">
                <a:solidFill>
                  <a:schemeClr val="dk1"/>
                </a:solidFill>
              </a:rPr>
              <a:t>- In practice, too many features leads to worse performance. </a:t>
            </a:r>
            <a:endParaRPr>
              <a:solidFill>
                <a:schemeClr val="dk1"/>
              </a:solidFill>
            </a:endParaRPr>
          </a:p>
          <a:p>
            <a:pPr marL="0" lvl="0" indent="0" algn="l" rtl="0">
              <a:lnSpc>
                <a:spcPct val="150000"/>
              </a:lnSpc>
              <a:spcBef>
                <a:spcPts val="500"/>
              </a:spcBef>
              <a:spcAft>
                <a:spcPts val="500"/>
              </a:spcAft>
              <a:buClr>
                <a:schemeClr val="dk1"/>
              </a:buClr>
              <a:buSzPts val="1100"/>
              <a:buFont typeface="Arial"/>
              <a:buNone/>
            </a:pPr>
            <a:r>
              <a:rPr lang="vi">
                <a:solidFill>
                  <a:schemeClr val="dk1"/>
                </a:solidFill>
              </a:rPr>
              <a:t>- Number of training examples required increases exponentially with dimensionality.</a:t>
            </a:r>
            <a:endParaRPr/>
          </a:p>
        </p:txBody>
      </p:sp>
      <p:pic>
        <p:nvPicPr>
          <p:cNvPr id="74" name="Google Shape;74;p16"/>
          <p:cNvPicPr preferRelativeResize="0"/>
          <p:nvPr/>
        </p:nvPicPr>
        <p:blipFill rotWithShape="1">
          <a:blip r:embed="rId3">
            <a:alphaModFix/>
          </a:blip>
          <a:srcRect l="2736" t="48997" r="2251"/>
          <a:stretch/>
        </p:blipFill>
        <p:spPr>
          <a:xfrm>
            <a:off x="217413" y="2515975"/>
            <a:ext cx="8709168" cy="26275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6</a:t>
            </a:fld>
            <a:endParaRPr lang="vi"/>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257700"/>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Curse of Dimensionality: Churn Example</a:t>
            </a:r>
            <a:endParaRPr sz="3000" b="1" dirty="0"/>
          </a:p>
        </p:txBody>
      </p:sp>
      <p:sp>
        <p:nvSpPr>
          <p:cNvPr id="80" name="Google Shape;80;p17"/>
          <p:cNvSpPr txBox="1">
            <a:spLocks noGrp="1"/>
          </p:cNvSpPr>
          <p:nvPr>
            <p:ph type="body" idx="1"/>
          </p:nvPr>
        </p:nvSpPr>
        <p:spPr>
          <a:xfrm>
            <a:off x="311700" y="1016400"/>
            <a:ext cx="5897700" cy="4127100"/>
          </a:xfrm>
          <a:prstGeom prst="rect">
            <a:avLst/>
          </a:prstGeom>
        </p:spPr>
        <p:txBody>
          <a:bodyPr spcFirstLastPara="1" wrap="square" lIns="91425" tIns="91425" rIns="91425" bIns="91425" anchor="t" anchorCtr="0">
            <a:normAutofit fontScale="92500" lnSpcReduction="20000"/>
          </a:bodyPr>
          <a:lstStyle/>
          <a:p>
            <a:pPr marL="0" lvl="0" indent="0" algn="l" rtl="0">
              <a:lnSpc>
                <a:spcPct val="150000"/>
              </a:lnSpc>
              <a:spcBef>
                <a:spcPts val="0"/>
              </a:spcBef>
              <a:spcAft>
                <a:spcPts val="0"/>
              </a:spcAft>
              <a:buClr>
                <a:schemeClr val="dk1"/>
              </a:buClr>
              <a:buSzPts val="1100"/>
              <a:buFont typeface="Arial"/>
              <a:buNone/>
            </a:pPr>
            <a:r>
              <a:rPr lang="vi" sz="1600" dirty="0">
                <a:solidFill>
                  <a:srgbClr val="161500"/>
                </a:solidFill>
              </a:rPr>
              <a:t>The Curse of Dimensionality comes up often in applications.</a:t>
            </a:r>
            <a:endParaRPr sz="1600" dirty="0">
              <a:solidFill>
                <a:srgbClr val="161500"/>
              </a:solidFill>
            </a:endParaRPr>
          </a:p>
          <a:p>
            <a:pPr marL="0" lvl="0" indent="0" algn="l" rtl="0">
              <a:lnSpc>
                <a:spcPct val="150000"/>
              </a:lnSpc>
              <a:spcBef>
                <a:spcPts val="500"/>
              </a:spcBef>
              <a:spcAft>
                <a:spcPts val="0"/>
              </a:spcAft>
              <a:buClr>
                <a:schemeClr val="dk1"/>
              </a:buClr>
              <a:buSzPts val="1100"/>
              <a:buFont typeface="Arial"/>
              <a:buNone/>
            </a:pPr>
            <a:r>
              <a:rPr lang="vi" sz="1600" dirty="0">
                <a:solidFill>
                  <a:srgbClr val="171600"/>
                </a:solidFill>
              </a:rPr>
              <a:t>Consider the customer churn example from earlier.</a:t>
            </a:r>
            <a:endParaRPr sz="1600" dirty="0">
              <a:solidFill>
                <a:srgbClr val="171600"/>
              </a:solidFill>
            </a:endParaRPr>
          </a:p>
          <a:p>
            <a:pPr marL="0" lvl="0" indent="0" algn="l" rtl="0">
              <a:lnSpc>
                <a:spcPct val="150000"/>
              </a:lnSpc>
              <a:spcBef>
                <a:spcPts val="500"/>
              </a:spcBef>
              <a:spcAft>
                <a:spcPts val="0"/>
              </a:spcAft>
              <a:buNone/>
            </a:pPr>
            <a:r>
              <a:rPr lang="vi" sz="1600" dirty="0">
                <a:solidFill>
                  <a:srgbClr val="0F0E00"/>
                </a:solidFill>
              </a:rPr>
              <a:t>The original dataset has 54 columns: </a:t>
            </a:r>
            <a:endParaRPr sz="1600" dirty="0">
              <a:solidFill>
                <a:srgbClr val="0F0E00"/>
              </a:solidFill>
            </a:endParaRPr>
          </a:p>
          <a:p>
            <a:pPr marL="457200" lvl="0" indent="0" algn="l" rtl="0">
              <a:lnSpc>
                <a:spcPct val="150000"/>
              </a:lnSpc>
              <a:spcBef>
                <a:spcPts val="500"/>
              </a:spcBef>
              <a:spcAft>
                <a:spcPts val="0"/>
              </a:spcAft>
              <a:buNone/>
            </a:pPr>
            <a:r>
              <a:rPr lang="vi" sz="1600" dirty="0">
                <a:solidFill>
                  <a:srgbClr val="0F0E00"/>
                </a:solidFill>
              </a:rPr>
              <a:t>- Some, like 'Age', 'Under 30', and 'Senior Citizen' are </a:t>
            </a:r>
            <a:r>
              <a:rPr lang="vi" sz="1600" dirty="0">
                <a:solidFill>
                  <a:srgbClr val="1E1D00"/>
                </a:solidFill>
              </a:rPr>
              <a:t>closely related. </a:t>
            </a:r>
            <a:endParaRPr sz="1600" dirty="0">
              <a:solidFill>
                <a:srgbClr val="1E1D00"/>
              </a:solidFill>
            </a:endParaRPr>
          </a:p>
          <a:p>
            <a:pPr marL="0" lvl="0" indent="457200" algn="l" rtl="0">
              <a:lnSpc>
                <a:spcPct val="150000"/>
              </a:lnSpc>
              <a:spcBef>
                <a:spcPts val="500"/>
              </a:spcBef>
              <a:spcAft>
                <a:spcPts val="0"/>
              </a:spcAft>
              <a:buNone/>
            </a:pPr>
            <a:r>
              <a:rPr lang="vi" sz="1600" dirty="0">
                <a:solidFill>
                  <a:srgbClr val="1E1D00"/>
                </a:solidFill>
              </a:rPr>
              <a:t>- Others (Latitude for example) are essentially duplicated. </a:t>
            </a:r>
            <a:endParaRPr sz="1600" dirty="0">
              <a:solidFill>
                <a:srgbClr val="1E1D00"/>
              </a:solidFill>
            </a:endParaRPr>
          </a:p>
          <a:p>
            <a:pPr marL="457200" lvl="0" indent="0" algn="l" rtl="0">
              <a:lnSpc>
                <a:spcPct val="150000"/>
              </a:lnSpc>
              <a:spcBef>
                <a:spcPts val="500"/>
              </a:spcBef>
              <a:spcAft>
                <a:spcPts val="0"/>
              </a:spcAft>
              <a:buNone/>
            </a:pPr>
            <a:r>
              <a:rPr lang="vi" sz="1600" dirty="0">
                <a:solidFill>
                  <a:srgbClr val="1E1D00"/>
                </a:solidFill>
              </a:rPr>
              <a:t>- Even if we remove duplicates and non-numeric columns, </a:t>
            </a:r>
            <a:r>
              <a:rPr lang="vi" sz="1600" dirty="0">
                <a:solidFill>
                  <a:srgbClr val="090800"/>
                </a:solidFill>
              </a:rPr>
              <a:t>the curse of dimensionality applies </a:t>
            </a:r>
            <a:endParaRPr sz="1600" dirty="0">
              <a:solidFill>
                <a:srgbClr val="090800"/>
              </a:solidFill>
            </a:endParaRPr>
          </a:p>
          <a:p>
            <a:pPr marL="0" lvl="0" indent="0" algn="l" rtl="0">
              <a:lnSpc>
                <a:spcPct val="150000"/>
              </a:lnSpc>
              <a:spcBef>
                <a:spcPts val="500"/>
              </a:spcBef>
              <a:spcAft>
                <a:spcPts val="0"/>
              </a:spcAft>
              <a:buNone/>
            </a:pPr>
            <a:r>
              <a:rPr lang="vi" sz="1600" dirty="0">
                <a:solidFill>
                  <a:srgbClr val="090800"/>
                </a:solidFill>
              </a:rPr>
              <a:t>Clustering can help identify groups of similar customers </a:t>
            </a:r>
            <a:endParaRPr sz="1600" dirty="0">
              <a:solidFill>
                <a:srgbClr val="090800"/>
              </a:solidFill>
            </a:endParaRPr>
          </a:p>
          <a:p>
            <a:pPr marL="0" lvl="0" indent="0" algn="l" rtl="0">
              <a:lnSpc>
                <a:spcPct val="150000"/>
              </a:lnSpc>
              <a:spcBef>
                <a:spcPts val="500"/>
              </a:spcBef>
              <a:spcAft>
                <a:spcPts val="500"/>
              </a:spcAft>
              <a:buClr>
                <a:schemeClr val="dk1"/>
              </a:buClr>
              <a:buSzPts val="1100"/>
              <a:buFont typeface="Arial"/>
              <a:buNone/>
            </a:pPr>
            <a:r>
              <a:rPr lang="vi" sz="1600" dirty="0">
                <a:solidFill>
                  <a:srgbClr val="090800"/>
                </a:solidFill>
              </a:rPr>
              <a:t>Dimensionality reduction can improve both the performance and interpretability of this grouping</a:t>
            </a:r>
            <a:endParaRPr sz="1600" dirty="0"/>
          </a:p>
        </p:txBody>
      </p:sp>
      <p:pic>
        <p:nvPicPr>
          <p:cNvPr id="81" name="Google Shape;81;p17"/>
          <p:cNvPicPr preferRelativeResize="0"/>
          <p:nvPr/>
        </p:nvPicPr>
        <p:blipFill rotWithShape="1">
          <a:blip r:embed="rId3">
            <a:alphaModFix/>
          </a:blip>
          <a:srcRect l="66024" t="29512" r="2896" b="23782"/>
          <a:stretch/>
        </p:blipFill>
        <p:spPr>
          <a:xfrm>
            <a:off x="6097875" y="1255450"/>
            <a:ext cx="2989375" cy="2524700"/>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7</a:t>
            </a:fld>
            <a:endParaRPr lang="vi"/>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500"/>
              </a:spcAft>
              <a:buClr>
                <a:schemeClr val="dk1"/>
              </a:buClr>
              <a:buSzPts val="1100"/>
              <a:buFont typeface="Arial"/>
              <a:buNone/>
            </a:pPr>
            <a:r>
              <a:rPr lang="vi" sz="3000" b="1" dirty="0"/>
              <a:t>Unsupervised Learning Overview</a:t>
            </a:r>
            <a:endParaRPr sz="3000" b="1" dirty="0"/>
          </a:p>
        </p:txBody>
      </p:sp>
      <p:pic>
        <p:nvPicPr>
          <p:cNvPr id="87" name="Google Shape;87;p18"/>
          <p:cNvPicPr preferRelativeResize="0"/>
          <p:nvPr/>
        </p:nvPicPr>
        <p:blipFill rotWithShape="1">
          <a:blip r:embed="rId3">
            <a:alphaModFix/>
          </a:blip>
          <a:srcRect l="6926" t="24641" r="12719" b="8598"/>
          <a:stretch/>
        </p:blipFill>
        <p:spPr>
          <a:xfrm>
            <a:off x="391500" y="1145325"/>
            <a:ext cx="8323700" cy="38866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8</a:t>
            </a:fld>
            <a:endParaRPr lang="vi"/>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520675" y="209525"/>
            <a:ext cx="7411500" cy="12531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vi" sz="3000" b="1" dirty="0"/>
              <a:t>Clustering Example: </a:t>
            </a:r>
            <a:endParaRPr sz="3000" b="1" dirty="0"/>
          </a:p>
          <a:p>
            <a:pPr marL="0" lvl="0" indent="0" algn="l" rtl="0">
              <a:lnSpc>
                <a:spcPct val="115000"/>
              </a:lnSpc>
              <a:spcBef>
                <a:spcPts val="500"/>
              </a:spcBef>
              <a:spcAft>
                <a:spcPts val="500"/>
              </a:spcAft>
              <a:buClr>
                <a:schemeClr val="dk1"/>
              </a:buClr>
              <a:buSzPts val="1100"/>
              <a:buFont typeface="Arial"/>
              <a:buNone/>
            </a:pPr>
            <a:r>
              <a:rPr lang="vi" sz="3000" b="1" dirty="0"/>
              <a:t>Group News Articles by Topics</a:t>
            </a:r>
            <a:endParaRPr sz="3000" b="1" dirty="0"/>
          </a:p>
        </p:txBody>
      </p:sp>
      <p:pic>
        <p:nvPicPr>
          <p:cNvPr id="93" name="Google Shape;93;p19"/>
          <p:cNvPicPr preferRelativeResize="0"/>
          <p:nvPr/>
        </p:nvPicPr>
        <p:blipFill rotWithShape="1">
          <a:blip r:embed="rId3">
            <a:alphaModFix/>
          </a:blip>
          <a:srcRect l="7081" t="25504" r="6763" b="9451"/>
          <a:stretch/>
        </p:blipFill>
        <p:spPr>
          <a:xfrm>
            <a:off x="413988" y="1462625"/>
            <a:ext cx="8316017" cy="352847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9</a:t>
            </a:fld>
            <a:endParaRPr lang="vi"/>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789</Words>
  <Application>Microsoft Office PowerPoint</Application>
  <PresentationFormat>Trình chiếu Trên màn hình (16:9)</PresentationFormat>
  <Paragraphs>129</Paragraphs>
  <Slides>26</Slides>
  <Notes>20</Notes>
  <HiddenSlides>0</HiddenSlides>
  <MMClips>0</MMClips>
  <ScaleCrop>false</ScaleCrop>
  <HeadingPairs>
    <vt:vector size="4" baseType="variant">
      <vt:variant>
        <vt:lpstr>Chủ đề</vt:lpstr>
      </vt:variant>
      <vt:variant>
        <vt:i4>1</vt:i4>
      </vt:variant>
      <vt:variant>
        <vt:lpstr>Tiêu đề Bản chiếu</vt:lpstr>
      </vt:variant>
      <vt:variant>
        <vt:i4>26</vt:i4>
      </vt:variant>
    </vt:vector>
  </HeadingPairs>
  <TitlesOfParts>
    <vt:vector size="27" baseType="lpstr">
      <vt:lpstr>Simple Light</vt:lpstr>
      <vt:lpstr>Introduction to Unsupervised Learning</vt:lpstr>
      <vt:lpstr>Learning Goals</vt:lpstr>
      <vt:lpstr>Types of Machine Learning</vt:lpstr>
      <vt:lpstr>Types of Unsupervised Learning</vt:lpstr>
      <vt:lpstr>Types of Unsupervised Learning</vt:lpstr>
      <vt:lpstr>Curse of Dimensionality</vt:lpstr>
      <vt:lpstr>Curse of Dimensionality: Churn Example</vt:lpstr>
      <vt:lpstr>Unsupervised Learning Overview</vt:lpstr>
      <vt:lpstr>Clustering Example:  Group News Articles by Topics</vt:lpstr>
      <vt:lpstr>Common Clustering Use Cases</vt:lpstr>
      <vt:lpstr>Common Clustering Use Cases</vt:lpstr>
      <vt:lpstr>Common Clustering Use Cases</vt:lpstr>
      <vt:lpstr>Common Clustering Use Cases</vt:lpstr>
      <vt:lpstr>Common Clustering Use Cases</vt:lpstr>
      <vt:lpstr>Common Dimension Reduction Use Cases</vt:lpstr>
      <vt:lpstr>Common Dimension Reduction Use Cases</vt:lpstr>
      <vt:lpstr>Introduction to Clustering</vt:lpstr>
      <vt:lpstr>Introduction to Clustering</vt:lpstr>
      <vt:lpstr>Introduction to Clustering</vt:lpstr>
      <vt:lpstr>Introduction to Clustering</vt:lpstr>
      <vt:lpstr>Summary</vt:lpstr>
      <vt:lpstr>Summary</vt:lpstr>
      <vt:lpstr>Summary</vt:lpstr>
      <vt:lpstr>Summary</vt:lpstr>
      <vt:lpstr>Summary</vt:lpstr>
      <vt:lpstr>Learning Recap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 of Machine Learning</dc:title>
  <cp:lastModifiedBy>Ngô Đăng Hà An</cp:lastModifiedBy>
  <cp:revision>12</cp:revision>
  <dcterms:modified xsi:type="dcterms:W3CDTF">2022-12-26T12:10:07Z</dcterms:modified>
</cp:coreProperties>
</file>